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 Semi Bold" panose="020B0604020202020204" charset="0"/>
      <p:regular r:id="rId17"/>
    </p:embeddedFont>
    <p:embeddedFont>
      <p:font typeface="PT Sans" panose="020B0503020203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792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5278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Early Lung Cancer Detection: Advancing Deep Learning with Capsule Neural Networks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919788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/>
              <a:t>An Advanced Deep Learning Approach for Medical Imaging</a:t>
            </a:r>
          </a:p>
          <a:p>
            <a:endParaRPr lang="en-US" sz="2000" dirty="0"/>
          </a:p>
          <a:p>
            <a:r>
              <a:rPr lang="en-US" sz="2000" dirty="0"/>
              <a:t>Presented by </a:t>
            </a:r>
            <a:r>
              <a:rPr lang="en-US" sz="2000" b="1" dirty="0"/>
              <a:t>Aizaz Shabber Khan 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13359" y="1057037"/>
            <a:ext cx="660356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Timeline &amp; Next Steps</a:t>
            </a:r>
            <a:endParaRPr lang="en-US" sz="3500" dirty="0"/>
          </a:p>
        </p:txBody>
      </p:sp>
      <p:sp>
        <p:nvSpPr>
          <p:cNvPr id="5" name="Shape 2"/>
          <p:cNvSpPr/>
          <p:nvPr/>
        </p:nvSpPr>
        <p:spPr>
          <a:xfrm>
            <a:off x="837724" y="1889522"/>
            <a:ext cx="12954952" cy="4247793"/>
          </a:xfrm>
          <a:prstGeom prst="roundRect">
            <a:avLst>
              <a:gd name="adj" fmla="val 845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45344" y="1897142"/>
            <a:ext cx="12939713" cy="7247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84659" y="2048351"/>
            <a:ext cx="2105501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Month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3676412" y="204835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Activities</a:t>
            </a:r>
            <a:endParaRPr lang="en-US" sz="2650" dirty="0"/>
          </a:p>
        </p:txBody>
      </p:sp>
      <p:sp>
        <p:nvSpPr>
          <p:cNvPr id="9" name="Shape 6"/>
          <p:cNvSpPr/>
          <p:nvPr/>
        </p:nvSpPr>
        <p:spPr>
          <a:xfrm>
            <a:off x="845344" y="262187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84659" y="2773085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1-2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3676412" y="2773085"/>
            <a:ext cx="98693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Literature review, dataset acquisition, preprocessing, and augmentation pipeline.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45344" y="330731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084659" y="3458528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3-4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3676412" y="3458528"/>
            <a:ext cx="98693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Implementation of CapsNet Architectures 1, 2, and 3; initial training and hyperparameter tuning.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845344" y="3992761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84659" y="4143970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5-6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3676412" y="4143970"/>
            <a:ext cx="986932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Comprehensive training, performance evaluation, CNN baseline implementation, and comparative analysis.</a:t>
            </a:r>
            <a:endParaRPr lang="en-US" sz="1850" dirty="0"/>
          </a:p>
        </p:txBody>
      </p:sp>
      <p:sp>
        <p:nvSpPr>
          <p:cNvPr id="18" name="Shape 15"/>
          <p:cNvSpPr/>
          <p:nvPr/>
        </p:nvSpPr>
        <p:spPr>
          <a:xfrm>
            <a:off x="845344" y="5061228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084659" y="5212437"/>
            <a:ext cx="21055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7-8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3676412" y="5212437"/>
            <a:ext cx="986932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analysis, visualization, computational efficiency evaluation, documentation, and thesis writing.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837724" y="640651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is poised to contribute significantly to early lung cancer detection, ultimately improving patient outcomes and advancing medical imaging diagnostics through innovative deep learning approaches.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7048" y="1125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428762" y="1717238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Problem</a:t>
            </a:r>
            <a:endParaRPr lang="en-US" sz="6100" dirty="0"/>
          </a:p>
        </p:txBody>
      </p:sp>
      <p:sp>
        <p:nvSpPr>
          <p:cNvPr id="4" name="Shape 2"/>
          <p:cNvSpPr/>
          <p:nvPr/>
        </p:nvSpPr>
        <p:spPr>
          <a:xfrm>
            <a:off x="837724" y="3047762"/>
            <a:ext cx="4158734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7244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</p:sp>
      <p:sp>
        <p:nvSpPr>
          <p:cNvPr id="6" name="Text 4"/>
          <p:cNvSpPr/>
          <p:nvPr/>
        </p:nvSpPr>
        <p:spPr>
          <a:xfrm>
            <a:off x="1198959" y="3317558"/>
            <a:ext cx="341864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Lung Cancer Mortality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98959" y="3883462"/>
            <a:ext cx="352770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Lung cancer remains a leading cause of cancer-related deaths worldwide, underscoring the critical need for effective early detection methods.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3047762"/>
            <a:ext cx="4158734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05293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018CE1"/>
          </a:solidFill>
          <a:ln/>
        </p:spPr>
      </p:sp>
      <p:sp>
        <p:nvSpPr>
          <p:cNvPr id="10" name="Text 8"/>
          <p:cNvSpPr/>
          <p:nvPr/>
        </p:nvSpPr>
        <p:spPr>
          <a:xfrm>
            <a:off x="5597009" y="331755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Limitations of CNNs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597009" y="3883462"/>
            <a:ext cx="352770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Traditional CNNs, while effective, lose crucial spatial information due to pooling operations, leading to high false positive rates and a need for extensive data.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3047762"/>
            <a:ext cx="4158853" cy="3020616"/>
          </a:xfrm>
          <a:prstGeom prst="roundRect">
            <a:avLst>
              <a:gd name="adj" fmla="val 484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3343" y="3047762"/>
            <a:ext cx="121920" cy="3020616"/>
          </a:xfrm>
          <a:prstGeom prst="roundRect">
            <a:avLst>
              <a:gd name="adj" fmla="val 294514"/>
            </a:avLst>
          </a:prstGeom>
          <a:solidFill>
            <a:srgbClr val="DA33BF"/>
          </a:solidFill>
          <a:ln/>
        </p:spPr>
      </p:sp>
      <p:sp>
        <p:nvSpPr>
          <p:cNvPr id="14" name="Text 12"/>
          <p:cNvSpPr/>
          <p:nvPr/>
        </p:nvSpPr>
        <p:spPr>
          <a:xfrm>
            <a:off x="9995059" y="331755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Unexplored Potential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9995059" y="3883462"/>
            <a:ext cx="352782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application of Capsule Neural Networks, designed to preserve spatial relationships, is largely unexplored in lung nodule detection.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837724" y="633757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addresses these challenges by exploring CapsNets as a superior alternative for early, accurate, and efficient lung cancer diagnosis.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2223" y="972741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4657249" y="1377196"/>
            <a:ext cx="531590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Objectives</a:t>
            </a:r>
            <a:endParaRPr lang="en-US" sz="4150" dirty="0"/>
          </a:p>
        </p:txBody>
      </p:sp>
      <p:sp>
        <p:nvSpPr>
          <p:cNvPr id="4" name="Shape 2"/>
          <p:cNvSpPr/>
          <p:nvPr/>
        </p:nvSpPr>
        <p:spPr>
          <a:xfrm>
            <a:off x="572929" y="228719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641449" y="2326838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104900" y="2317790"/>
            <a:ext cx="263199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Analyze CNN Limitations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104900" y="2704862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systematically analyze and document the specific limitations of traditional CNNs in lung nodule detection, with a focus on spatial information loss and false positives.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72929" y="3294221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41449" y="3333869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104900" y="3324820"/>
            <a:ext cx="3166586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Design CapsNet Architectures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104900" y="3711892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design and implement novel Capsule Neural Network architectures optimized for lung nodule detection from CT scans, leveraging dynamic routing for spatial preservation.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572929" y="4301252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1449" y="434090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104900" y="4331851"/>
            <a:ext cx="290286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 &amp; Evaluate Models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1104900" y="4718923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develop and rigorously evaluate multiple CapsNet models for classifying CT scan regions into nodule and non-nodule categories, emphasizing enhanced spatial awareness.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572929" y="530828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41449" y="5347930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1104900" y="5338882"/>
            <a:ext cx="2971562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Assess Performance Metrics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1104900" y="5725954"/>
            <a:ext cx="1295257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assess the impact of CapsNet implementation on critical prediction metrics such as accuracy, sensitivity, specificity, and false positive reduction using the LIDC-IDRI dataset.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572929" y="6315313"/>
            <a:ext cx="368260" cy="368260"/>
          </a:xfrm>
          <a:prstGeom prst="roundRect">
            <a:avLst>
              <a:gd name="adj" fmla="val 666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1449" y="6354961"/>
            <a:ext cx="23110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1104900" y="6345912"/>
            <a:ext cx="3263384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Address Deployment Concerns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1104900" y="6732984"/>
            <a:ext cx="1295257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investigate computational efficiency and practical deployment concerns for CapsNet-based systems, proposing frameworks for seamless integration into healthcare screening programs.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2717" y="615791"/>
            <a:ext cx="2631043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2050" dirty="0"/>
          </a:p>
        </p:txBody>
      </p:sp>
      <p:sp>
        <p:nvSpPr>
          <p:cNvPr id="4" name="Text 1"/>
          <p:cNvSpPr/>
          <p:nvPr/>
        </p:nvSpPr>
        <p:spPr>
          <a:xfrm>
            <a:off x="782717" y="1168241"/>
            <a:ext cx="7578566" cy="1052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Literature Survey: Current Landscape &amp; Gaps</a:t>
            </a:r>
            <a:endParaRPr lang="en-US" sz="3300" dirty="0"/>
          </a:p>
        </p:txBody>
      </p:sp>
      <p:sp>
        <p:nvSpPr>
          <p:cNvPr id="5" name="Text 2"/>
          <p:cNvSpPr/>
          <p:nvPr/>
        </p:nvSpPr>
        <p:spPr>
          <a:xfrm>
            <a:off x="782717" y="2556153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literature survey underscores the momentum of deep learning in medical imaging, particularly for lung cancer detection, while also highlighting the persistent limitations of current approaches.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2717" y="3880723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CNNs in Lung Nodule Detection: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Extensive application, but challenges with spatial information loss and high false positive rates persist, requiring large datasets for optimal performance.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2717" y="5031938"/>
            <a:ext cx="7578566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Capsule Networks (CapsNets):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Introduced by Hinton, CapsNets offer a promising alternative by preserving spatial hierarchies through dynamic routing, potentially outperforming CNNs with less data.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2717" y="6183154"/>
            <a:ext cx="7578566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Research Gap: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Despite theoretical advantages, comprehensive comparative studies of CapsNets versus CNNs for lung nodule detection are lacking, especially concerning practical benefits and deployment feasibility in clinical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3959" y="863203"/>
            <a:ext cx="4622483" cy="453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Studies &amp; Contributions</a:t>
            </a:r>
            <a:endParaRPr lang="en-US" sz="2850" b="1" dirty="0"/>
          </a:p>
        </p:txBody>
      </p:sp>
      <p:sp>
        <p:nvSpPr>
          <p:cNvPr id="3" name="Text 1"/>
          <p:cNvSpPr/>
          <p:nvPr/>
        </p:nvSpPr>
        <p:spPr>
          <a:xfrm>
            <a:off x="674013" y="1701522"/>
            <a:ext cx="13282374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brief overview of seminal works shaping the landscape of deep learning in medical imaging and lung nodule detection.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4013" y="2226231"/>
            <a:ext cx="13282374" cy="5140166"/>
          </a:xfrm>
          <a:prstGeom prst="roundRect">
            <a:avLst>
              <a:gd name="adj" fmla="val 562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1633" y="2233851"/>
            <a:ext cx="13267134" cy="8124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74157" y="2356961"/>
            <a:ext cx="226456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Year</a:t>
            </a:r>
            <a:endParaRPr lang="en-US" sz="1750" b="1" dirty="0"/>
          </a:p>
        </p:txBody>
      </p:sp>
      <p:sp>
        <p:nvSpPr>
          <p:cNvPr id="7" name="Text 5"/>
          <p:cNvSpPr/>
          <p:nvPr/>
        </p:nvSpPr>
        <p:spPr>
          <a:xfrm>
            <a:off x="3531394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Author &amp; Title</a:t>
            </a:r>
            <a:endParaRPr lang="en-US" sz="1750" b="1" dirty="0"/>
          </a:p>
        </p:txBody>
      </p:sp>
      <p:sp>
        <p:nvSpPr>
          <p:cNvPr id="8" name="Text 6"/>
          <p:cNvSpPr/>
          <p:nvPr/>
        </p:nvSpPr>
        <p:spPr>
          <a:xfrm>
            <a:off x="6184821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Purpose</a:t>
            </a:r>
            <a:endParaRPr lang="en-US" sz="1750" b="1" dirty="0"/>
          </a:p>
        </p:txBody>
      </p:sp>
      <p:sp>
        <p:nvSpPr>
          <p:cNvPr id="9" name="Text 7"/>
          <p:cNvSpPr/>
          <p:nvPr/>
        </p:nvSpPr>
        <p:spPr>
          <a:xfrm>
            <a:off x="8838248" y="2356961"/>
            <a:ext cx="2260759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Model/Dataset</a:t>
            </a:r>
            <a:endParaRPr lang="en-US" sz="1750" b="1" dirty="0"/>
          </a:p>
        </p:txBody>
      </p:sp>
      <p:sp>
        <p:nvSpPr>
          <p:cNvPr id="10" name="Text 8"/>
          <p:cNvSpPr/>
          <p:nvPr/>
        </p:nvSpPr>
        <p:spPr>
          <a:xfrm>
            <a:off x="11491674" y="2356961"/>
            <a:ext cx="2264569" cy="56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Finding/Limitation</a:t>
            </a:r>
            <a:endParaRPr lang="en-US" sz="1750" b="1" dirty="0"/>
          </a:p>
        </p:txBody>
      </p:sp>
      <p:sp>
        <p:nvSpPr>
          <p:cNvPr id="11" name="Shape 9"/>
          <p:cNvSpPr/>
          <p:nvPr/>
        </p:nvSpPr>
        <p:spPr>
          <a:xfrm>
            <a:off x="681633" y="3046333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74157" y="3169444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2017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3531394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Sabour et al. (CapsNet)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6184821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Introduce CapsNet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8838248" y="3169444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CapsNet / MNIST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11491674" y="3169444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Preserves spatial info; limited medical testing.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681633" y="3908822"/>
            <a:ext cx="13267134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874157" y="4031933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2017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3531394" y="4031933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Song et al. (CNN Lung Nodules)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184821" y="4031933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Compare CNN models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8838248" y="4031933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CNN, DNN / LIDC-IDRI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11491674" y="4031933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84.15% accuracy; high false positives.</a:t>
            </a:r>
            <a:endParaRPr lang="en-US" sz="1500" dirty="0"/>
          </a:p>
        </p:txBody>
      </p:sp>
      <p:sp>
        <p:nvSpPr>
          <p:cNvPr id="23" name="Shape 21"/>
          <p:cNvSpPr/>
          <p:nvPr/>
        </p:nvSpPr>
        <p:spPr>
          <a:xfrm>
            <a:off x="681633" y="4771311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74157" y="4894421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2016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3531394" y="4894421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Setio et al. (LUNA16 Challenge)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6184821" y="4894421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Validate nodule detection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8838248" y="4894421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Various / LUNA16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11491674" y="4894421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Standardized evaluation; algorithm-specific limits.</a:t>
            </a:r>
            <a:endParaRPr lang="en-US" sz="1500" dirty="0"/>
          </a:p>
        </p:txBody>
      </p:sp>
      <p:sp>
        <p:nvSpPr>
          <p:cNvPr id="29" name="Shape 27"/>
          <p:cNvSpPr/>
          <p:nvPr/>
        </p:nvSpPr>
        <p:spPr>
          <a:xfrm>
            <a:off x="681633" y="5633799"/>
            <a:ext cx="13267134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74157" y="5756910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2016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3531394" y="5756910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Shin et al. (CNN CAD)</a:t>
            </a:r>
            <a:endParaRPr lang="en-US" sz="1500" dirty="0"/>
          </a:p>
        </p:txBody>
      </p:sp>
      <p:sp>
        <p:nvSpPr>
          <p:cNvPr id="32" name="Text 30"/>
          <p:cNvSpPr/>
          <p:nvPr/>
        </p:nvSpPr>
        <p:spPr>
          <a:xfrm>
            <a:off x="6184821" y="5756910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CNN architectures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8838248" y="5756910"/>
            <a:ext cx="226075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 CNNs / Thoraco-abdominal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11491674" y="5756910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85% sensitivity; transfer learning challenges.</a:t>
            </a:r>
            <a:endParaRPr lang="en-US" sz="1500" dirty="0"/>
          </a:p>
        </p:txBody>
      </p:sp>
      <p:sp>
        <p:nvSpPr>
          <p:cNvPr id="35" name="Shape 33"/>
          <p:cNvSpPr/>
          <p:nvPr/>
        </p:nvSpPr>
        <p:spPr>
          <a:xfrm>
            <a:off x="681633" y="6496288"/>
            <a:ext cx="13267134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74157" y="6619399"/>
            <a:ext cx="226456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2011</a:t>
            </a:r>
            <a:endParaRPr lang="en-US" sz="1500" dirty="0"/>
          </a:p>
        </p:txBody>
      </p:sp>
      <p:sp>
        <p:nvSpPr>
          <p:cNvPr id="37" name="Text 35"/>
          <p:cNvSpPr/>
          <p:nvPr/>
        </p:nvSpPr>
        <p:spPr>
          <a:xfrm>
            <a:off x="3531394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NLSTR Team (CT Screening)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6184821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CT screening</a:t>
            </a:r>
            <a:endParaRPr lang="en-US" sz="1500" dirty="0"/>
          </a:p>
        </p:txBody>
      </p:sp>
      <p:sp>
        <p:nvSpPr>
          <p:cNvPr id="39" name="Text 37"/>
          <p:cNvSpPr/>
          <p:nvPr/>
        </p:nvSpPr>
        <p:spPr>
          <a:xfrm>
            <a:off x="8838248" y="6619399"/>
            <a:ext cx="226075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Clinical trial / 53,454 pts</a:t>
            </a:r>
            <a:endParaRPr lang="en-US" sz="1500" dirty="0"/>
          </a:p>
        </p:txBody>
      </p:sp>
      <p:sp>
        <p:nvSpPr>
          <p:cNvPr id="40" name="Text 38"/>
          <p:cNvSpPr/>
          <p:nvPr/>
        </p:nvSpPr>
        <p:spPr>
          <a:xfrm>
            <a:off x="11491674" y="6619399"/>
            <a:ext cx="226456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20% mortality reduction; manual interpretation.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3136" y="705803"/>
            <a:ext cx="254412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3804166" y="1240036"/>
            <a:ext cx="7021949" cy="877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900"/>
              </a:lnSpc>
              <a:buNone/>
            </a:pPr>
            <a:r>
              <a:rPr lang="en-US" sz="5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</a:t>
            </a:r>
            <a:endParaRPr lang="en-US" sz="5500" dirty="0"/>
          </a:p>
        </p:txBody>
      </p:sp>
      <p:sp>
        <p:nvSpPr>
          <p:cNvPr id="4" name="Shape 2"/>
          <p:cNvSpPr/>
          <p:nvPr/>
        </p:nvSpPr>
        <p:spPr>
          <a:xfrm>
            <a:off x="756880" y="2442091"/>
            <a:ext cx="13116639" cy="5081707"/>
          </a:xfrm>
          <a:prstGeom prst="roundRect">
            <a:avLst>
              <a:gd name="adj" fmla="val 638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9740" y="2464951"/>
            <a:ext cx="4356973" cy="3054668"/>
          </a:xfrm>
          <a:prstGeom prst="roundRect">
            <a:avLst>
              <a:gd name="adj" fmla="val 10619"/>
            </a:avLst>
          </a:prstGeom>
          <a:solidFill>
            <a:srgbClr val="F3F3FF"/>
          </a:solidFill>
          <a:ln/>
        </p:spPr>
      </p:sp>
      <p:sp>
        <p:nvSpPr>
          <p:cNvPr id="6" name="Text 4"/>
          <p:cNvSpPr/>
          <p:nvPr/>
        </p:nvSpPr>
        <p:spPr>
          <a:xfrm>
            <a:off x="995958" y="2681168"/>
            <a:ext cx="3600212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Collection &amp; Preprocessing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95958" y="3574018"/>
            <a:ext cx="3600212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the LIDC-IDRI dataset (1018 CT scans), resize to 32x32 and 48x48, normalize, grayscale convert, and handle class imbalance.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136713" y="2464951"/>
            <a:ext cx="4356973" cy="3054668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9" name="Shape 7"/>
          <p:cNvSpPr/>
          <p:nvPr/>
        </p:nvSpPr>
        <p:spPr>
          <a:xfrm>
            <a:off x="5136713" y="2464951"/>
            <a:ext cx="30480" cy="3054668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10" name="Text 8"/>
          <p:cNvSpPr/>
          <p:nvPr/>
        </p:nvSpPr>
        <p:spPr>
          <a:xfrm>
            <a:off x="5677257" y="2681168"/>
            <a:ext cx="3275886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CapsNet Architecture Design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677257" y="3574018"/>
            <a:ext cx="3275886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 three distinct CapsNet architectures of varying complexity, implementing encoder-decoder structures with primary and class capsule layers.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866442" y="3722013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1AA5FA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578" y="3823335"/>
            <a:ext cx="270272" cy="337899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93687" y="2464951"/>
            <a:ext cx="4356973" cy="3054668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15" name="Shape 12"/>
          <p:cNvSpPr/>
          <p:nvPr/>
        </p:nvSpPr>
        <p:spPr>
          <a:xfrm>
            <a:off x="9493687" y="2464951"/>
            <a:ext cx="30480" cy="3054668"/>
          </a:xfrm>
          <a:prstGeom prst="roundRect">
            <a:avLst>
              <a:gd name="adj" fmla="val 1064262"/>
            </a:avLst>
          </a:prstGeom>
          <a:solidFill>
            <a:srgbClr val="F34CD8"/>
          </a:solidFill>
          <a:ln/>
        </p:spPr>
      </p:sp>
      <p:sp>
        <p:nvSpPr>
          <p:cNvPr id="16" name="Text 13"/>
          <p:cNvSpPr/>
          <p:nvPr/>
        </p:nvSpPr>
        <p:spPr>
          <a:xfrm>
            <a:off x="10034230" y="2681168"/>
            <a:ext cx="3600212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Augmentation &amp; Training</a:t>
            </a:r>
            <a:endParaRPr lang="en-US" sz="2400" dirty="0"/>
          </a:p>
        </p:txBody>
      </p:sp>
      <p:sp>
        <p:nvSpPr>
          <p:cNvPr id="17" name="Text 14"/>
          <p:cNvSpPr/>
          <p:nvPr/>
        </p:nvSpPr>
        <p:spPr>
          <a:xfrm>
            <a:off x="10034230" y="3574018"/>
            <a:ext cx="3600212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Apply rotation (45°, 60°, 90°), flipping, and contrast adjustment. Train using Adam optimizer, batch normalization, and Leaky ReLU.</a:t>
            </a:r>
            <a:endParaRPr lang="en-US" sz="1700" dirty="0"/>
          </a:p>
        </p:txBody>
      </p:sp>
      <p:sp>
        <p:nvSpPr>
          <p:cNvPr id="18" name="Shape 15"/>
          <p:cNvSpPr/>
          <p:nvPr/>
        </p:nvSpPr>
        <p:spPr>
          <a:xfrm>
            <a:off x="9223415" y="3722013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F34CD8"/>
            </a:solidFill>
            <a:prstDash val="solid"/>
          </a:ln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8551" y="3823335"/>
            <a:ext cx="270272" cy="337899"/>
          </a:xfrm>
          <a:prstGeom prst="rect">
            <a:avLst/>
          </a:prstGeom>
        </p:spPr>
      </p:pic>
      <p:sp>
        <p:nvSpPr>
          <p:cNvPr id="20" name="Shape 16"/>
          <p:cNvSpPr/>
          <p:nvPr/>
        </p:nvSpPr>
        <p:spPr>
          <a:xfrm>
            <a:off x="779740" y="5519618"/>
            <a:ext cx="6535460" cy="1981319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21" name="Shape 17"/>
          <p:cNvSpPr/>
          <p:nvPr/>
        </p:nvSpPr>
        <p:spPr>
          <a:xfrm>
            <a:off x="779740" y="5519618"/>
            <a:ext cx="6535460" cy="30480"/>
          </a:xfrm>
          <a:prstGeom prst="roundRect">
            <a:avLst>
              <a:gd name="adj" fmla="val 1064262"/>
            </a:avLst>
          </a:prstGeom>
          <a:solidFill>
            <a:srgbClr val="4666FF"/>
          </a:solidFill>
          <a:ln/>
        </p:spPr>
      </p:sp>
      <p:sp>
        <p:nvSpPr>
          <p:cNvPr id="22" name="Text 18"/>
          <p:cNvSpPr/>
          <p:nvPr/>
        </p:nvSpPr>
        <p:spPr>
          <a:xfrm>
            <a:off x="995958" y="5735836"/>
            <a:ext cx="4861560" cy="381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Development &amp; Comparison</a:t>
            </a:r>
            <a:endParaRPr lang="en-US" sz="2400" dirty="0"/>
          </a:p>
        </p:txBody>
      </p:sp>
      <p:sp>
        <p:nvSpPr>
          <p:cNvPr id="23" name="Text 19"/>
          <p:cNvSpPr/>
          <p:nvPr/>
        </p:nvSpPr>
        <p:spPr>
          <a:xfrm>
            <a:off x="995958" y="6247090"/>
            <a:ext cx="5778698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Train three CapsNet architectures (Basic, Enhanced, Advanced) and compare their performance against traditional CNN baselines.</a:t>
            </a:r>
            <a:endParaRPr lang="en-US" sz="1700" dirty="0"/>
          </a:p>
        </p:txBody>
      </p:sp>
      <p:sp>
        <p:nvSpPr>
          <p:cNvPr id="24" name="Shape 20"/>
          <p:cNvSpPr/>
          <p:nvPr/>
        </p:nvSpPr>
        <p:spPr>
          <a:xfrm>
            <a:off x="7315200" y="5519618"/>
            <a:ext cx="6535460" cy="1981319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25" name="Shape 21"/>
          <p:cNvSpPr/>
          <p:nvPr/>
        </p:nvSpPr>
        <p:spPr>
          <a:xfrm>
            <a:off x="7315200" y="5519618"/>
            <a:ext cx="30480" cy="1981319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26" name="Shape 22"/>
          <p:cNvSpPr/>
          <p:nvPr/>
        </p:nvSpPr>
        <p:spPr>
          <a:xfrm>
            <a:off x="7315200" y="5519618"/>
            <a:ext cx="6535460" cy="30480"/>
          </a:xfrm>
          <a:prstGeom prst="roundRect">
            <a:avLst>
              <a:gd name="adj" fmla="val 1064262"/>
            </a:avLst>
          </a:prstGeom>
          <a:solidFill>
            <a:srgbClr val="1AA5FA"/>
          </a:solidFill>
          <a:ln/>
        </p:spPr>
      </p:sp>
      <p:sp>
        <p:nvSpPr>
          <p:cNvPr id="27" name="Text 23"/>
          <p:cNvSpPr/>
          <p:nvPr/>
        </p:nvSpPr>
        <p:spPr>
          <a:xfrm>
            <a:off x="7855744" y="5735836"/>
            <a:ext cx="3053001" cy="381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Evaluation &amp; Analysis</a:t>
            </a:r>
            <a:endParaRPr lang="en-US" sz="2400" dirty="0"/>
          </a:p>
        </p:txBody>
      </p:sp>
      <p:sp>
        <p:nvSpPr>
          <p:cNvPr id="28" name="Text 24"/>
          <p:cNvSpPr/>
          <p:nvPr/>
        </p:nvSpPr>
        <p:spPr>
          <a:xfrm>
            <a:off x="7855744" y="6247090"/>
            <a:ext cx="5778698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 models using accuracy, sensitivity, specificity, and FPR. Conduct statistical analysis, and evaluate computational efficiency.</a:t>
            </a:r>
            <a:endParaRPr lang="en-US" sz="1700" dirty="0"/>
          </a:p>
        </p:txBody>
      </p:sp>
      <p:sp>
        <p:nvSpPr>
          <p:cNvPr id="29" name="Shape 25"/>
          <p:cNvSpPr/>
          <p:nvPr/>
        </p:nvSpPr>
        <p:spPr>
          <a:xfrm>
            <a:off x="7044928" y="6239947"/>
            <a:ext cx="540544" cy="540544"/>
          </a:xfrm>
          <a:prstGeom prst="roundRect">
            <a:avLst>
              <a:gd name="adj" fmla="val 6001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1AA5FA"/>
            </a:solidFill>
            <a:prstDash val="solid"/>
          </a:ln>
        </p:spPr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064" y="6341269"/>
            <a:ext cx="270272" cy="3378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77753" y="728782"/>
            <a:ext cx="4874895" cy="483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Implementation Framework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19495" y="1649135"/>
            <a:ext cx="2902148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Software &amp; Tools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19495" y="221742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Programming: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Python 3.x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9495" y="2618303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Frameworks: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PyTorch, TensorFlow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9495" y="3019187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Libraries: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NumPy (numerical operations), OpenCV (image processing)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9495" y="342007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Visualization: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Matplotlib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73566" y="1649135"/>
            <a:ext cx="4124087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Hardware &amp; Data Management</a:t>
            </a:r>
            <a:endParaRPr lang="en-US" sz="2250" dirty="0"/>
          </a:p>
        </p:txBody>
      </p:sp>
      <p:sp>
        <p:nvSpPr>
          <p:cNvPr id="9" name="Text 7"/>
          <p:cNvSpPr/>
          <p:nvPr/>
        </p:nvSpPr>
        <p:spPr>
          <a:xfrm>
            <a:off x="7573566" y="2217420"/>
            <a:ext cx="634496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Hardware: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GPU-accelerated workstation (e.g., Tesla K80)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3566" y="2618303"/>
            <a:ext cx="6344960" cy="657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Storage: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Secure storage with version control (Git) for reproducibility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9495" y="4154882"/>
            <a:ext cx="13191411" cy="33218"/>
          </a:xfrm>
          <a:prstGeom prst="rect">
            <a:avLst/>
          </a:prstGeom>
          <a:solidFill>
            <a:srgbClr val="00002E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5864066" y="4496276"/>
            <a:ext cx="2902148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Evaluation Metrics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719495" y="5167313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9495" y="5568196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9495" y="5969079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9495" y="6369963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9495" y="6770846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ROC-AUC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9495" y="7171730"/>
            <a:ext cx="1319141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False Positive Rate per patient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490" y="565904"/>
            <a:ext cx="2420779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4" name="Text 1"/>
          <p:cNvSpPr/>
          <p:nvPr/>
        </p:nvSpPr>
        <p:spPr>
          <a:xfrm>
            <a:off x="6206490" y="1074182"/>
            <a:ext cx="5392936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Utilization of Research Results</a:t>
            </a:r>
            <a:endParaRPr lang="en-US" sz="3000" dirty="0"/>
          </a:p>
        </p:txBody>
      </p:sp>
      <p:sp>
        <p:nvSpPr>
          <p:cNvPr id="5" name="Text 2"/>
          <p:cNvSpPr/>
          <p:nvPr/>
        </p:nvSpPr>
        <p:spPr>
          <a:xfrm>
            <a:off x="6206490" y="1866900"/>
            <a:ext cx="7703820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research aims to bridge the gap between advanced deep learning and real-world clinical applications, significantly impacting healthcare AI systems for lung cancer detection.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206490" y="3085624"/>
            <a:ext cx="3749040" cy="2831068"/>
          </a:xfrm>
          <a:prstGeom prst="roundRect">
            <a:avLst>
              <a:gd name="adj" fmla="val 1090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5090" y="3314224"/>
            <a:ext cx="3291840" cy="605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Diagnostic Accuracy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435090" y="4042648"/>
            <a:ext cx="3291840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CapsNets can significantly improve diagnostic accuracy and reduce false positives in automated lung nodule detection.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1270" y="3085624"/>
            <a:ext cx="3749040" cy="2831068"/>
          </a:xfrm>
          <a:prstGeom prst="roundRect">
            <a:avLst>
              <a:gd name="adj" fmla="val 1090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89870" y="3314224"/>
            <a:ext cx="3291840" cy="605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Screening Programs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89870" y="4042648"/>
            <a:ext cx="3291840" cy="1645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Hospitals can leverage these findings to build more reliable computer-aided diagnosis tools, especially in regions with limited radiological expertise.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6490" y="6122432"/>
            <a:ext cx="7703820" cy="1541264"/>
          </a:xfrm>
          <a:prstGeom prst="roundRect">
            <a:avLst>
              <a:gd name="adj" fmla="val 20026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090" y="6351032"/>
            <a:ext cx="2511385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Academic Contribution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6435090" y="6776918"/>
            <a:ext cx="7246620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novel methodologies for applying CapsNets to medical imaging tasks, establishing critical benchmarks for future research.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2071" y="607338"/>
            <a:ext cx="244625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1919526" y="1120973"/>
            <a:ext cx="10791230" cy="843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600"/>
              </a:lnSpc>
              <a:buNone/>
            </a:pPr>
            <a:r>
              <a:rPr lang="en-US" sz="5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Outcomes &amp; Deliverables</a:t>
            </a:r>
            <a:endParaRPr lang="en-US" sz="5300" dirty="0"/>
          </a:p>
        </p:txBody>
      </p:sp>
      <p:sp>
        <p:nvSpPr>
          <p:cNvPr id="4" name="Shape 2"/>
          <p:cNvSpPr/>
          <p:nvPr/>
        </p:nvSpPr>
        <p:spPr>
          <a:xfrm>
            <a:off x="727710" y="2588538"/>
            <a:ext cx="4253032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27710" y="2565678"/>
            <a:ext cx="4253032" cy="91440"/>
          </a:xfrm>
          <a:prstGeom prst="roundRect">
            <a:avLst>
              <a:gd name="adj" fmla="val 341106"/>
            </a:avLst>
          </a:prstGeom>
          <a:solidFill>
            <a:srgbClr val="2D4DF2"/>
          </a:solidFill>
          <a:ln/>
        </p:spPr>
      </p:sp>
      <p:sp>
        <p:nvSpPr>
          <p:cNvPr id="6" name="Shape 4"/>
          <p:cNvSpPr/>
          <p:nvPr/>
        </p:nvSpPr>
        <p:spPr>
          <a:xfrm>
            <a:off x="2542282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7" name="Text 5"/>
          <p:cNvSpPr/>
          <p:nvPr/>
        </p:nvSpPr>
        <p:spPr>
          <a:xfrm>
            <a:off x="2729448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58453" y="3108365"/>
            <a:ext cx="3791545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Automated Detection System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958453" y="3966924"/>
            <a:ext cx="3791545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Development of a CapsNet-based system demonstrating superior spatial awareness and reduced false positive rates.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88625" y="2588538"/>
            <a:ext cx="4253032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188625" y="2565678"/>
            <a:ext cx="4253032" cy="91440"/>
          </a:xfrm>
          <a:prstGeom prst="roundRect">
            <a:avLst>
              <a:gd name="adj" fmla="val 341106"/>
            </a:avLst>
          </a:prstGeom>
          <a:solidFill>
            <a:srgbClr val="018CE1"/>
          </a:solidFill>
          <a:ln/>
        </p:spPr>
      </p:sp>
      <p:sp>
        <p:nvSpPr>
          <p:cNvPr id="12" name="Shape 10"/>
          <p:cNvSpPr/>
          <p:nvPr/>
        </p:nvSpPr>
        <p:spPr>
          <a:xfrm>
            <a:off x="7003197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13" name="Text 11"/>
          <p:cNvSpPr/>
          <p:nvPr/>
        </p:nvSpPr>
        <p:spPr>
          <a:xfrm>
            <a:off x="7190363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5419368" y="3108365"/>
            <a:ext cx="3791545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Optimized CapsNet Architectures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5419368" y="3966924"/>
            <a:ext cx="3791545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Three optimized CapsNet architectures tailored for lung nodule detection, with varying complexity and input sizes.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649539" y="2588538"/>
            <a:ext cx="4253151" cy="2606754"/>
          </a:xfrm>
          <a:prstGeom prst="roundRect">
            <a:avLst>
              <a:gd name="adj" fmla="val 4209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9649539" y="2565678"/>
            <a:ext cx="4253151" cy="91440"/>
          </a:xfrm>
          <a:prstGeom prst="roundRect">
            <a:avLst>
              <a:gd name="adj" fmla="val 341106"/>
            </a:avLst>
          </a:prstGeom>
          <a:solidFill>
            <a:srgbClr val="DA33BF"/>
          </a:solidFill>
          <a:ln/>
        </p:spPr>
      </p:sp>
      <p:sp>
        <p:nvSpPr>
          <p:cNvPr id="18" name="Shape 16"/>
          <p:cNvSpPr/>
          <p:nvPr/>
        </p:nvSpPr>
        <p:spPr>
          <a:xfrm>
            <a:off x="11464230" y="2276713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19" name="Text 17"/>
          <p:cNvSpPr/>
          <p:nvPr/>
        </p:nvSpPr>
        <p:spPr>
          <a:xfrm>
            <a:off x="11651397" y="2432685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9880283" y="3108365"/>
            <a:ext cx="3791664" cy="73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Comprehensive Performance Evaluation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9880283" y="3966924"/>
            <a:ext cx="3791664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Detailed comparison between CapsNet and CNN approaches using the LIDC-IDRI dataset.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27710" y="5715000"/>
            <a:ext cx="6483548" cy="1907262"/>
          </a:xfrm>
          <a:prstGeom prst="roundRect">
            <a:avLst>
              <a:gd name="adj" fmla="val 5753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27710" y="5692140"/>
            <a:ext cx="6483548" cy="91440"/>
          </a:xfrm>
          <a:prstGeom prst="roundRect">
            <a:avLst>
              <a:gd name="adj" fmla="val 341106"/>
            </a:avLst>
          </a:prstGeom>
          <a:solidFill>
            <a:srgbClr val="2D4DF2"/>
          </a:solidFill>
          <a:ln/>
        </p:spPr>
      </p:sp>
      <p:sp>
        <p:nvSpPr>
          <p:cNvPr id="24" name="Shape 22"/>
          <p:cNvSpPr/>
          <p:nvPr/>
        </p:nvSpPr>
        <p:spPr>
          <a:xfrm>
            <a:off x="3657540" y="5403175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25" name="Text 23"/>
          <p:cNvSpPr/>
          <p:nvPr/>
        </p:nvSpPr>
        <p:spPr>
          <a:xfrm>
            <a:off x="3844707" y="5559147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958453" y="6234827"/>
            <a:ext cx="4532948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Computational Efficiency Analysis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958453" y="6726436"/>
            <a:ext cx="602206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Evaluation of practical deployment considerations for clinical use.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419142" y="5715000"/>
            <a:ext cx="6483548" cy="1907262"/>
          </a:xfrm>
          <a:prstGeom prst="roundRect">
            <a:avLst>
              <a:gd name="adj" fmla="val 5753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7419142" y="5692140"/>
            <a:ext cx="6483548" cy="91440"/>
          </a:xfrm>
          <a:prstGeom prst="roundRect">
            <a:avLst>
              <a:gd name="adj" fmla="val 341106"/>
            </a:avLst>
          </a:prstGeom>
          <a:solidFill>
            <a:srgbClr val="018CE1"/>
          </a:solidFill>
          <a:ln/>
        </p:spPr>
      </p:sp>
      <p:sp>
        <p:nvSpPr>
          <p:cNvPr id="30" name="Shape 28"/>
          <p:cNvSpPr/>
          <p:nvPr/>
        </p:nvSpPr>
        <p:spPr>
          <a:xfrm>
            <a:off x="10348972" y="5403175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2D4DF2"/>
          </a:solidFill>
          <a:ln/>
        </p:spPr>
      </p:sp>
      <p:sp>
        <p:nvSpPr>
          <p:cNvPr id="31" name="Text 29"/>
          <p:cNvSpPr/>
          <p:nvPr/>
        </p:nvSpPr>
        <p:spPr>
          <a:xfrm>
            <a:off x="10536138" y="5559147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950" dirty="0"/>
          </a:p>
        </p:txBody>
      </p:sp>
      <p:sp>
        <p:nvSpPr>
          <p:cNvPr id="32" name="Text 30"/>
          <p:cNvSpPr/>
          <p:nvPr/>
        </p:nvSpPr>
        <p:spPr>
          <a:xfrm>
            <a:off x="7649885" y="6234827"/>
            <a:ext cx="5243513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Technical Documentation &amp; Framework</a:t>
            </a:r>
            <a:endParaRPr lang="en-US" sz="2300" dirty="0"/>
          </a:p>
        </p:txBody>
      </p:sp>
      <p:sp>
        <p:nvSpPr>
          <p:cNvPr id="33" name="Text 31"/>
          <p:cNvSpPr/>
          <p:nvPr/>
        </p:nvSpPr>
        <p:spPr>
          <a:xfrm>
            <a:off x="7649885" y="6726436"/>
            <a:ext cx="6022062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Includes network specs, training protocols, evaluation methodologies, and a complete PyTorch implementation.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1051</Words>
  <Application>Microsoft Office PowerPoint</Application>
  <PresentationFormat>Custom</PresentationFormat>
  <Paragraphs>138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Nunito Semi Bold</vt:lpstr>
      <vt:lpstr>PT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Aizaz Shabber</cp:lastModifiedBy>
  <cp:revision>3</cp:revision>
  <dcterms:created xsi:type="dcterms:W3CDTF">2025-08-18T10:12:03Z</dcterms:created>
  <dcterms:modified xsi:type="dcterms:W3CDTF">2025-08-18T11:24:43Z</dcterms:modified>
</cp:coreProperties>
</file>